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  <p:sldMasterId id="2147483747" r:id="rId2"/>
    <p:sldMasterId id="2147483685" r:id="rId3"/>
    <p:sldMasterId id="2147483759" r:id="rId4"/>
  </p:sldMasterIdLst>
  <p:notesMasterIdLst>
    <p:notesMasterId r:id="rId32"/>
  </p:notesMasterIdLst>
  <p:sldIdLst>
    <p:sldId id="282" r:id="rId5"/>
    <p:sldId id="329" r:id="rId6"/>
    <p:sldId id="321" r:id="rId7"/>
    <p:sldId id="331" r:id="rId8"/>
    <p:sldId id="302" r:id="rId9"/>
    <p:sldId id="327" r:id="rId10"/>
    <p:sldId id="309" r:id="rId11"/>
    <p:sldId id="325" r:id="rId12"/>
    <p:sldId id="310" r:id="rId13"/>
    <p:sldId id="311" r:id="rId14"/>
    <p:sldId id="326" r:id="rId15"/>
    <p:sldId id="306" r:id="rId16"/>
    <p:sldId id="305" r:id="rId17"/>
    <p:sldId id="308" r:id="rId18"/>
    <p:sldId id="338" r:id="rId19"/>
    <p:sldId id="328" r:id="rId20"/>
    <p:sldId id="307" r:id="rId21"/>
    <p:sldId id="312" r:id="rId22"/>
    <p:sldId id="313" r:id="rId23"/>
    <p:sldId id="314" r:id="rId24"/>
    <p:sldId id="332" r:id="rId25"/>
    <p:sldId id="317" r:id="rId26"/>
    <p:sldId id="335" r:id="rId27"/>
    <p:sldId id="333" r:id="rId28"/>
    <p:sldId id="337" r:id="rId29"/>
    <p:sldId id="336" r:id="rId30"/>
    <p:sldId id="303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8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5" autoAdjust="0"/>
    <p:restoredTop sz="87029" autoAdjust="0"/>
  </p:normalViewPr>
  <p:slideViewPr>
    <p:cSldViewPr snapToGrid="0">
      <p:cViewPr>
        <p:scale>
          <a:sx n="75" d="100"/>
          <a:sy n="75" d="100"/>
        </p:scale>
        <p:origin x="-6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2730" y="-10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08DD5-947D-4A8C-9900-048A894E33CC}" type="doc">
      <dgm:prSet loTypeId="urn:microsoft.com/office/officeart/2005/8/layout/cycle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CA"/>
        </a:p>
      </dgm:t>
    </dgm:pt>
    <dgm:pt modelId="{7F15DDC4-E45C-4EA6-B328-ABDF47E546B3}">
      <dgm:prSet phldrT="[Text]" custT="1"/>
      <dgm:spPr/>
      <dgm:t>
        <a:bodyPr/>
        <a:lstStyle/>
        <a:p>
          <a:r>
            <a:rPr lang="en-CA" sz="1200" dirty="0"/>
            <a:t>Step 1: </a:t>
          </a:r>
        </a:p>
        <a:p>
          <a:r>
            <a:rPr lang="en-CA" sz="1200" dirty="0"/>
            <a:t>forest management </a:t>
          </a:r>
          <a:r>
            <a:rPr lang="en-CA" sz="1200" b="1" u="sng" dirty="0"/>
            <a:t>objectives</a:t>
          </a:r>
          <a:r>
            <a:rPr lang="en-CA" sz="1200" dirty="0"/>
            <a:t> set through legislation and </a:t>
          </a:r>
          <a:r>
            <a:rPr lang="en-CA" sz="1200" dirty="0" smtClean="0"/>
            <a:t>land use planning</a:t>
          </a:r>
          <a:endParaRPr lang="en-CA" sz="1200" dirty="0"/>
        </a:p>
      </dgm:t>
    </dgm:pt>
    <dgm:pt modelId="{C096CCD6-1FDB-4B6B-8FB9-459D0A5665FF}" type="parTrans" cxnId="{68C0648B-4FC3-445B-8F86-8A2A0CB15592}">
      <dgm:prSet/>
      <dgm:spPr/>
      <dgm:t>
        <a:bodyPr/>
        <a:lstStyle/>
        <a:p>
          <a:endParaRPr lang="en-CA"/>
        </a:p>
      </dgm:t>
    </dgm:pt>
    <dgm:pt modelId="{9DD0458B-08A8-4CFD-BE98-F573AB40A5F4}" type="sibTrans" cxnId="{68C0648B-4FC3-445B-8F86-8A2A0CB15592}">
      <dgm:prSet/>
      <dgm:spPr/>
      <dgm:t>
        <a:bodyPr/>
        <a:lstStyle/>
        <a:p>
          <a:endParaRPr lang="en-CA"/>
        </a:p>
      </dgm:t>
    </dgm:pt>
    <dgm:pt modelId="{375A6A57-3857-4AA9-BB11-F8B4B1CB2E7D}">
      <dgm:prSet phldrT="[Text]" custT="1"/>
      <dgm:spPr/>
      <dgm:t>
        <a:bodyPr/>
        <a:lstStyle/>
        <a:p>
          <a:r>
            <a:rPr lang="en-CA" sz="1200" dirty="0"/>
            <a:t>Step 2: </a:t>
          </a:r>
        </a:p>
        <a:p>
          <a:r>
            <a:rPr lang="en-CA" sz="1200" b="1" u="sng" dirty="0"/>
            <a:t>inventory</a:t>
          </a:r>
          <a:r>
            <a:rPr lang="en-CA" sz="1200" dirty="0"/>
            <a:t> of timber and non-timber values present on the </a:t>
          </a:r>
          <a:r>
            <a:rPr lang="en-CA" sz="1200" dirty="0" smtClean="0"/>
            <a:t>land base</a:t>
          </a:r>
          <a:endParaRPr lang="en-CA" sz="1200" dirty="0"/>
        </a:p>
      </dgm:t>
    </dgm:pt>
    <dgm:pt modelId="{BAAC4C6A-4747-46AF-B9B0-BE4EBC772C6B}" type="parTrans" cxnId="{95A1B8B4-0933-4922-8378-A34DEA8406E5}">
      <dgm:prSet/>
      <dgm:spPr/>
      <dgm:t>
        <a:bodyPr/>
        <a:lstStyle/>
        <a:p>
          <a:endParaRPr lang="en-CA"/>
        </a:p>
      </dgm:t>
    </dgm:pt>
    <dgm:pt modelId="{FFB3A6CF-574B-4C07-8704-F79B8E9BE888}" type="sibTrans" cxnId="{95A1B8B4-0933-4922-8378-A34DEA8406E5}">
      <dgm:prSet/>
      <dgm:spPr/>
      <dgm:t>
        <a:bodyPr/>
        <a:lstStyle/>
        <a:p>
          <a:endParaRPr lang="en-CA"/>
        </a:p>
      </dgm:t>
    </dgm:pt>
    <dgm:pt modelId="{84EBCE0E-9AD5-4C45-B7C4-820E9ECEAC91}">
      <dgm:prSet phldrT="[Text]" custT="1"/>
      <dgm:spPr/>
      <dgm:t>
        <a:bodyPr/>
        <a:lstStyle/>
        <a:p>
          <a:r>
            <a:rPr lang="en-CA" sz="1200" dirty="0"/>
            <a:t>Step 3: </a:t>
          </a:r>
        </a:p>
        <a:p>
          <a:r>
            <a:rPr lang="en-CA" sz="1200" dirty="0" smtClean="0"/>
            <a:t>development </a:t>
          </a:r>
          <a:r>
            <a:rPr lang="en-CA" sz="1200" dirty="0"/>
            <a:t>and implementation of </a:t>
          </a:r>
          <a:r>
            <a:rPr lang="en-CA" sz="1200" b="1" u="sng" dirty="0"/>
            <a:t>operational</a:t>
          </a:r>
          <a:r>
            <a:rPr lang="en-CA" sz="1200" b="1" u="none" dirty="0"/>
            <a:t> </a:t>
          </a:r>
          <a:r>
            <a:rPr lang="en-CA" sz="1200" dirty="0"/>
            <a:t>plans to meet objectives</a:t>
          </a:r>
        </a:p>
      </dgm:t>
    </dgm:pt>
    <dgm:pt modelId="{D5196C04-022D-4BA0-9FA7-F7D7F68C126E}" type="parTrans" cxnId="{7EB99316-8F60-4510-A21F-704B42BCC673}">
      <dgm:prSet/>
      <dgm:spPr/>
      <dgm:t>
        <a:bodyPr/>
        <a:lstStyle/>
        <a:p>
          <a:endParaRPr lang="en-CA"/>
        </a:p>
      </dgm:t>
    </dgm:pt>
    <dgm:pt modelId="{C66EAF43-5466-4B83-BEE5-A9731B91ADD2}" type="sibTrans" cxnId="{7EB99316-8F60-4510-A21F-704B42BCC673}">
      <dgm:prSet/>
      <dgm:spPr/>
      <dgm:t>
        <a:bodyPr/>
        <a:lstStyle/>
        <a:p>
          <a:endParaRPr lang="en-CA"/>
        </a:p>
      </dgm:t>
    </dgm:pt>
    <dgm:pt modelId="{18EB8882-35EA-4173-A692-6BFCCA7EE187}">
      <dgm:prSet phldrT="[Text]" custT="1"/>
      <dgm:spPr/>
      <dgm:t>
        <a:bodyPr/>
        <a:lstStyle/>
        <a:p>
          <a:r>
            <a:rPr lang="en-CA" sz="1200" dirty="0"/>
            <a:t>Step 4:</a:t>
          </a:r>
        </a:p>
        <a:p>
          <a:r>
            <a:rPr lang="en-CA" sz="1200" b="1" u="sng" dirty="0"/>
            <a:t>monitoring and review </a:t>
          </a:r>
          <a:r>
            <a:rPr lang="en-CA" sz="1200" dirty="0"/>
            <a:t>of </a:t>
          </a:r>
          <a:r>
            <a:rPr lang="en-CA" sz="1200" b="0" u="none" dirty="0"/>
            <a:t>plan implementation</a:t>
          </a:r>
        </a:p>
      </dgm:t>
    </dgm:pt>
    <dgm:pt modelId="{87BBC365-FB63-4046-9EEF-9C074CD537B9}" type="parTrans" cxnId="{65D1FD71-7D3D-43D5-B0FA-27A39073C251}">
      <dgm:prSet/>
      <dgm:spPr/>
      <dgm:t>
        <a:bodyPr/>
        <a:lstStyle/>
        <a:p>
          <a:endParaRPr lang="en-CA"/>
        </a:p>
      </dgm:t>
    </dgm:pt>
    <dgm:pt modelId="{0828DE9A-2CE6-49FB-B4A9-F57BAE28DB37}" type="sibTrans" cxnId="{65D1FD71-7D3D-43D5-B0FA-27A39073C251}">
      <dgm:prSet/>
      <dgm:spPr/>
      <dgm:t>
        <a:bodyPr/>
        <a:lstStyle/>
        <a:p>
          <a:endParaRPr lang="en-CA"/>
        </a:p>
      </dgm:t>
    </dgm:pt>
    <dgm:pt modelId="{A213051F-4272-40B9-A42D-E09D94315251}" type="pres">
      <dgm:prSet presAssocID="{A8408DD5-947D-4A8C-9900-048A894E33C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2EBE0DCB-6A36-445A-A922-5D954F24B096}" type="pres">
      <dgm:prSet presAssocID="{7F15DDC4-E45C-4EA6-B328-ABDF47E546B3}" presName="node" presStyleLbl="node1" presStyleIdx="0" presStyleCnt="4" custScaleX="126039" custScaleY="193907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DF841D9-2752-433B-9CD7-33C57932F24F}" type="pres">
      <dgm:prSet presAssocID="{7F15DDC4-E45C-4EA6-B328-ABDF47E546B3}" presName="spNode" presStyleCnt="0"/>
      <dgm:spPr/>
      <dgm:t>
        <a:bodyPr/>
        <a:lstStyle/>
        <a:p>
          <a:endParaRPr lang="en-CA"/>
        </a:p>
      </dgm:t>
    </dgm:pt>
    <dgm:pt modelId="{C4BC64F8-8418-4162-98AF-B1546CE96D00}" type="pres">
      <dgm:prSet presAssocID="{9DD0458B-08A8-4CFD-BE98-F573AB40A5F4}" presName="sibTrans" presStyleLbl="sibTrans1D1" presStyleIdx="0" presStyleCnt="4"/>
      <dgm:spPr/>
      <dgm:t>
        <a:bodyPr/>
        <a:lstStyle/>
        <a:p>
          <a:endParaRPr lang="en-CA"/>
        </a:p>
      </dgm:t>
    </dgm:pt>
    <dgm:pt modelId="{FB475171-B73C-47FE-80D4-E0FB563452F8}" type="pres">
      <dgm:prSet presAssocID="{375A6A57-3857-4AA9-BB11-F8B4B1CB2E7D}" presName="node" presStyleLbl="node1" presStyleIdx="1" presStyleCnt="4" custScaleX="126033" custScaleY="193898" custRadScaleRad="158670" custRadScaleInc="-478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E5E7594-093E-4918-91F1-9B9B664F9626}" type="pres">
      <dgm:prSet presAssocID="{375A6A57-3857-4AA9-BB11-F8B4B1CB2E7D}" presName="spNode" presStyleCnt="0"/>
      <dgm:spPr/>
      <dgm:t>
        <a:bodyPr/>
        <a:lstStyle/>
        <a:p>
          <a:endParaRPr lang="en-CA"/>
        </a:p>
      </dgm:t>
    </dgm:pt>
    <dgm:pt modelId="{035AB39C-9818-4716-A38F-424E8735BBF5}" type="pres">
      <dgm:prSet presAssocID="{FFB3A6CF-574B-4C07-8704-F79B8E9BE888}" presName="sibTrans" presStyleLbl="sibTrans1D1" presStyleIdx="1" presStyleCnt="4"/>
      <dgm:spPr/>
      <dgm:t>
        <a:bodyPr/>
        <a:lstStyle/>
        <a:p>
          <a:endParaRPr lang="en-CA"/>
        </a:p>
      </dgm:t>
    </dgm:pt>
    <dgm:pt modelId="{EF6C1ED3-8A55-479B-9B56-F47269DB6074}" type="pres">
      <dgm:prSet presAssocID="{84EBCE0E-9AD5-4C45-B7C4-820E9ECEAC91}" presName="node" presStyleLbl="node1" presStyleIdx="2" presStyleCnt="4" custScaleX="126039" custScaleY="193907" custRadScaleRad="107453" custRadScaleInc="88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23422E1-5C09-4F09-AB43-E537720D0A4E}" type="pres">
      <dgm:prSet presAssocID="{84EBCE0E-9AD5-4C45-B7C4-820E9ECEAC91}" presName="spNode" presStyleCnt="0"/>
      <dgm:spPr/>
      <dgm:t>
        <a:bodyPr/>
        <a:lstStyle/>
        <a:p>
          <a:endParaRPr lang="en-CA"/>
        </a:p>
      </dgm:t>
    </dgm:pt>
    <dgm:pt modelId="{D132CB43-0526-4F3B-B4F7-03DAC9A3A312}" type="pres">
      <dgm:prSet presAssocID="{C66EAF43-5466-4B83-BEE5-A9731B91ADD2}" presName="sibTrans" presStyleLbl="sibTrans1D1" presStyleIdx="2" presStyleCnt="4"/>
      <dgm:spPr/>
      <dgm:t>
        <a:bodyPr/>
        <a:lstStyle/>
        <a:p>
          <a:endParaRPr lang="en-CA"/>
        </a:p>
      </dgm:t>
    </dgm:pt>
    <dgm:pt modelId="{3E328171-DEA2-4DCE-848E-871C8CEEC39B}" type="pres">
      <dgm:prSet presAssocID="{18EB8882-35EA-4173-A692-6BFCCA7EE187}" presName="node" presStyleLbl="node1" presStyleIdx="3" presStyleCnt="4" custScaleX="126033" custScaleY="193898" custRadScaleRad="155646" custRadScaleInc="182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2D1E987-5154-4DAA-AE0E-C00A5A4FD432}" type="pres">
      <dgm:prSet presAssocID="{18EB8882-35EA-4173-A692-6BFCCA7EE187}" presName="spNode" presStyleCnt="0"/>
      <dgm:spPr/>
      <dgm:t>
        <a:bodyPr/>
        <a:lstStyle/>
        <a:p>
          <a:endParaRPr lang="en-CA"/>
        </a:p>
      </dgm:t>
    </dgm:pt>
    <dgm:pt modelId="{E6C677B3-D538-452E-B876-BEF2B7372E9A}" type="pres">
      <dgm:prSet presAssocID="{0828DE9A-2CE6-49FB-B4A9-F57BAE28DB37}" presName="sibTrans" presStyleLbl="sibTrans1D1" presStyleIdx="3" presStyleCnt="4"/>
      <dgm:spPr/>
      <dgm:t>
        <a:bodyPr/>
        <a:lstStyle/>
        <a:p>
          <a:endParaRPr lang="en-CA"/>
        </a:p>
      </dgm:t>
    </dgm:pt>
  </dgm:ptLst>
  <dgm:cxnLst>
    <dgm:cxn modelId="{0C822222-E5DB-4BF5-92E3-51DA92B10C82}" type="presOf" srcId="{375A6A57-3857-4AA9-BB11-F8B4B1CB2E7D}" destId="{FB475171-B73C-47FE-80D4-E0FB563452F8}" srcOrd="0" destOrd="0" presId="urn:microsoft.com/office/officeart/2005/8/layout/cycle5"/>
    <dgm:cxn modelId="{68C0648B-4FC3-445B-8F86-8A2A0CB15592}" srcId="{A8408DD5-947D-4A8C-9900-048A894E33CC}" destId="{7F15DDC4-E45C-4EA6-B328-ABDF47E546B3}" srcOrd="0" destOrd="0" parTransId="{C096CCD6-1FDB-4B6B-8FB9-459D0A5665FF}" sibTransId="{9DD0458B-08A8-4CFD-BE98-F573AB40A5F4}"/>
    <dgm:cxn modelId="{6E460C1D-6C9A-48EB-8768-96E3A597D199}" type="presOf" srcId="{0828DE9A-2CE6-49FB-B4A9-F57BAE28DB37}" destId="{E6C677B3-D538-452E-B876-BEF2B7372E9A}" srcOrd="0" destOrd="0" presId="urn:microsoft.com/office/officeart/2005/8/layout/cycle5"/>
    <dgm:cxn modelId="{00D29570-86C9-4A5A-A708-51F2D8770F4D}" type="presOf" srcId="{C66EAF43-5466-4B83-BEE5-A9731B91ADD2}" destId="{D132CB43-0526-4F3B-B4F7-03DAC9A3A312}" srcOrd="0" destOrd="0" presId="urn:microsoft.com/office/officeart/2005/8/layout/cycle5"/>
    <dgm:cxn modelId="{7EB99316-8F60-4510-A21F-704B42BCC673}" srcId="{A8408DD5-947D-4A8C-9900-048A894E33CC}" destId="{84EBCE0E-9AD5-4C45-B7C4-820E9ECEAC91}" srcOrd="2" destOrd="0" parTransId="{D5196C04-022D-4BA0-9FA7-F7D7F68C126E}" sibTransId="{C66EAF43-5466-4B83-BEE5-A9731B91ADD2}"/>
    <dgm:cxn modelId="{01030D2A-038B-4A19-9994-6131141E2792}" type="presOf" srcId="{84EBCE0E-9AD5-4C45-B7C4-820E9ECEAC91}" destId="{EF6C1ED3-8A55-479B-9B56-F47269DB6074}" srcOrd="0" destOrd="0" presId="urn:microsoft.com/office/officeart/2005/8/layout/cycle5"/>
    <dgm:cxn modelId="{26EC660F-76CE-4ECF-91B2-1C9524EEFB05}" type="presOf" srcId="{A8408DD5-947D-4A8C-9900-048A894E33CC}" destId="{A213051F-4272-40B9-A42D-E09D94315251}" srcOrd="0" destOrd="0" presId="urn:microsoft.com/office/officeart/2005/8/layout/cycle5"/>
    <dgm:cxn modelId="{65D1FD71-7D3D-43D5-B0FA-27A39073C251}" srcId="{A8408DD5-947D-4A8C-9900-048A894E33CC}" destId="{18EB8882-35EA-4173-A692-6BFCCA7EE187}" srcOrd="3" destOrd="0" parTransId="{87BBC365-FB63-4046-9EEF-9C074CD537B9}" sibTransId="{0828DE9A-2CE6-49FB-B4A9-F57BAE28DB37}"/>
    <dgm:cxn modelId="{BBA67D4B-0966-4287-B8C0-EAB1018738E3}" type="presOf" srcId="{7F15DDC4-E45C-4EA6-B328-ABDF47E546B3}" destId="{2EBE0DCB-6A36-445A-A922-5D954F24B096}" srcOrd="0" destOrd="0" presId="urn:microsoft.com/office/officeart/2005/8/layout/cycle5"/>
    <dgm:cxn modelId="{63073EE6-D0CF-45FD-905A-6047E92EB777}" type="presOf" srcId="{9DD0458B-08A8-4CFD-BE98-F573AB40A5F4}" destId="{C4BC64F8-8418-4162-98AF-B1546CE96D00}" srcOrd="0" destOrd="0" presId="urn:microsoft.com/office/officeart/2005/8/layout/cycle5"/>
    <dgm:cxn modelId="{9185B473-80AF-470B-A350-12E434066952}" type="presOf" srcId="{FFB3A6CF-574B-4C07-8704-F79B8E9BE888}" destId="{035AB39C-9818-4716-A38F-424E8735BBF5}" srcOrd="0" destOrd="0" presId="urn:microsoft.com/office/officeart/2005/8/layout/cycle5"/>
    <dgm:cxn modelId="{135C6ED3-98B6-44CC-90BC-BD2C2642C5CF}" type="presOf" srcId="{18EB8882-35EA-4173-A692-6BFCCA7EE187}" destId="{3E328171-DEA2-4DCE-848E-871C8CEEC39B}" srcOrd="0" destOrd="0" presId="urn:microsoft.com/office/officeart/2005/8/layout/cycle5"/>
    <dgm:cxn modelId="{95A1B8B4-0933-4922-8378-A34DEA8406E5}" srcId="{A8408DD5-947D-4A8C-9900-048A894E33CC}" destId="{375A6A57-3857-4AA9-BB11-F8B4B1CB2E7D}" srcOrd="1" destOrd="0" parTransId="{BAAC4C6A-4747-46AF-B9B0-BE4EBC772C6B}" sibTransId="{FFB3A6CF-574B-4C07-8704-F79B8E9BE888}"/>
    <dgm:cxn modelId="{AD3CA80F-57E9-42F2-9D8F-E6F36DB33BF1}" type="presParOf" srcId="{A213051F-4272-40B9-A42D-E09D94315251}" destId="{2EBE0DCB-6A36-445A-A922-5D954F24B096}" srcOrd="0" destOrd="0" presId="urn:microsoft.com/office/officeart/2005/8/layout/cycle5"/>
    <dgm:cxn modelId="{98FFB950-FC50-48FB-89BB-EAEB75CFE38E}" type="presParOf" srcId="{A213051F-4272-40B9-A42D-E09D94315251}" destId="{2DF841D9-2752-433B-9CD7-33C57932F24F}" srcOrd="1" destOrd="0" presId="urn:microsoft.com/office/officeart/2005/8/layout/cycle5"/>
    <dgm:cxn modelId="{7B598EB4-92D8-49DE-AC6C-9176D7651200}" type="presParOf" srcId="{A213051F-4272-40B9-A42D-E09D94315251}" destId="{C4BC64F8-8418-4162-98AF-B1546CE96D00}" srcOrd="2" destOrd="0" presId="urn:microsoft.com/office/officeart/2005/8/layout/cycle5"/>
    <dgm:cxn modelId="{C6F0FCEE-0944-41EC-96C6-AF3D9AF9C953}" type="presParOf" srcId="{A213051F-4272-40B9-A42D-E09D94315251}" destId="{FB475171-B73C-47FE-80D4-E0FB563452F8}" srcOrd="3" destOrd="0" presId="urn:microsoft.com/office/officeart/2005/8/layout/cycle5"/>
    <dgm:cxn modelId="{8E0AB2BE-BBA3-44DE-8A94-FDC81BD8CA22}" type="presParOf" srcId="{A213051F-4272-40B9-A42D-E09D94315251}" destId="{BE5E7594-093E-4918-91F1-9B9B664F9626}" srcOrd="4" destOrd="0" presId="urn:microsoft.com/office/officeart/2005/8/layout/cycle5"/>
    <dgm:cxn modelId="{96F9A0A5-0898-4B52-B5B3-D604B4198DB1}" type="presParOf" srcId="{A213051F-4272-40B9-A42D-E09D94315251}" destId="{035AB39C-9818-4716-A38F-424E8735BBF5}" srcOrd="5" destOrd="0" presId="urn:microsoft.com/office/officeart/2005/8/layout/cycle5"/>
    <dgm:cxn modelId="{74350441-24E9-4299-AA6E-E366E7EFD536}" type="presParOf" srcId="{A213051F-4272-40B9-A42D-E09D94315251}" destId="{EF6C1ED3-8A55-479B-9B56-F47269DB6074}" srcOrd="6" destOrd="0" presId="urn:microsoft.com/office/officeart/2005/8/layout/cycle5"/>
    <dgm:cxn modelId="{535F7E3E-337E-4778-B8D7-FC484979BF63}" type="presParOf" srcId="{A213051F-4272-40B9-A42D-E09D94315251}" destId="{523422E1-5C09-4F09-AB43-E537720D0A4E}" srcOrd="7" destOrd="0" presId="urn:microsoft.com/office/officeart/2005/8/layout/cycle5"/>
    <dgm:cxn modelId="{BE7505A1-B4D4-4D52-831A-59B6606B18BF}" type="presParOf" srcId="{A213051F-4272-40B9-A42D-E09D94315251}" destId="{D132CB43-0526-4F3B-B4F7-03DAC9A3A312}" srcOrd="8" destOrd="0" presId="urn:microsoft.com/office/officeart/2005/8/layout/cycle5"/>
    <dgm:cxn modelId="{8E7CDA96-289B-4F0A-956B-C05D5BD80B7D}" type="presParOf" srcId="{A213051F-4272-40B9-A42D-E09D94315251}" destId="{3E328171-DEA2-4DCE-848E-871C8CEEC39B}" srcOrd="9" destOrd="0" presId="urn:microsoft.com/office/officeart/2005/8/layout/cycle5"/>
    <dgm:cxn modelId="{A2EF948A-24F3-4A0B-AE65-4B6C7CA64C21}" type="presParOf" srcId="{A213051F-4272-40B9-A42D-E09D94315251}" destId="{42D1E987-5154-4DAA-AE0E-C00A5A4FD432}" srcOrd="10" destOrd="0" presId="urn:microsoft.com/office/officeart/2005/8/layout/cycle5"/>
    <dgm:cxn modelId="{0DB392B7-A91D-4E42-A9AD-A007E996FDD7}" type="presParOf" srcId="{A213051F-4272-40B9-A42D-E09D94315251}" destId="{E6C677B3-D538-452E-B876-BEF2B7372E9A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070366-2D92-4FD0-BAF7-DAC397B9227D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59298E9D-A621-4CAA-AF58-6EEDB75C1655}">
      <dgm:prSet phldrT="[Text]"/>
      <dgm:spPr/>
      <dgm:t>
        <a:bodyPr/>
        <a:lstStyle/>
        <a:p>
          <a:r>
            <a:rPr lang="en-CA" dirty="0" smtClean="0"/>
            <a:t>Local</a:t>
          </a:r>
          <a:endParaRPr lang="en-CA" dirty="0"/>
        </a:p>
      </dgm:t>
    </dgm:pt>
    <dgm:pt modelId="{042A27AA-A776-4C90-9A45-1B23CF6B7C37}" type="parTrans" cxnId="{C04F6904-9A74-4C30-9F8E-5A79DA3D5899}">
      <dgm:prSet/>
      <dgm:spPr/>
      <dgm:t>
        <a:bodyPr/>
        <a:lstStyle/>
        <a:p>
          <a:endParaRPr lang="en-CA"/>
        </a:p>
      </dgm:t>
    </dgm:pt>
    <dgm:pt modelId="{1DCA28DD-1AB3-42A1-93BC-3A3DEAE8B1ED}" type="sibTrans" cxnId="{C04F6904-9A74-4C30-9F8E-5A79DA3D5899}">
      <dgm:prSet/>
      <dgm:spPr/>
      <dgm:t>
        <a:bodyPr/>
        <a:lstStyle/>
        <a:p>
          <a:endParaRPr lang="en-CA"/>
        </a:p>
      </dgm:t>
    </dgm:pt>
    <dgm:pt modelId="{1001418A-C6F9-4F16-BF82-6E4A2CFFC79F}">
      <dgm:prSet phldrT="[Text]"/>
      <dgm:spPr/>
      <dgm:t>
        <a:bodyPr/>
        <a:lstStyle/>
        <a:p>
          <a:r>
            <a:rPr lang="en-CA" dirty="0" smtClean="0"/>
            <a:t>Regional</a:t>
          </a:r>
          <a:endParaRPr lang="en-CA" dirty="0"/>
        </a:p>
      </dgm:t>
    </dgm:pt>
    <dgm:pt modelId="{9B7E76A8-8292-4ACE-9B89-69D19D76E6EA}" type="parTrans" cxnId="{B20E9D28-7FB3-49F5-9049-8FFB3D6293C8}">
      <dgm:prSet/>
      <dgm:spPr/>
      <dgm:t>
        <a:bodyPr/>
        <a:lstStyle/>
        <a:p>
          <a:endParaRPr lang="en-CA"/>
        </a:p>
      </dgm:t>
    </dgm:pt>
    <dgm:pt modelId="{5AB69BD3-A772-4434-B8D0-E1F6760F44F1}" type="sibTrans" cxnId="{B20E9D28-7FB3-49F5-9049-8FFB3D6293C8}">
      <dgm:prSet/>
      <dgm:spPr/>
      <dgm:t>
        <a:bodyPr/>
        <a:lstStyle/>
        <a:p>
          <a:endParaRPr lang="en-CA"/>
        </a:p>
      </dgm:t>
    </dgm:pt>
    <dgm:pt modelId="{53C97812-EDDA-44CD-95A2-6C23CE0026B8}">
      <dgm:prSet phldrT="[Text]"/>
      <dgm:spPr/>
      <dgm:t>
        <a:bodyPr/>
        <a:lstStyle/>
        <a:p>
          <a:r>
            <a:rPr lang="en-CA" dirty="0" err="1" smtClean="0"/>
            <a:t>Globall</a:t>
          </a:r>
          <a:endParaRPr lang="en-CA" dirty="0"/>
        </a:p>
      </dgm:t>
    </dgm:pt>
    <dgm:pt modelId="{C603B679-D85D-47FC-836B-BC19DD240E00}" type="parTrans" cxnId="{EC9CCFFA-7711-401C-804E-B7215C8E2911}">
      <dgm:prSet/>
      <dgm:spPr/>
      <dgm:t>
        <a:bodyPr/>
        <a:lstStyle/>
        <a:p>
          <a:endParaRPr lang="en-CA"/>
        </a:p>
      </dgm:t>
    </dgm:pt>
    <dgm:pt modelId="{37E04D35-4454-4BBC-BFF0-B4091BFDA2F9}" type="sibTrans" cxnId="{EC9CCFFA-7711-401C-804E-B7215C8E2911}">
      <dgm:prSet/>
      <dgm:spPr/>
      <dgm:t>
        <a:bodyPr/>
        <a:lstStyle/>
        <a:p>
          <a:endParaRPr lang="en-CA"/>
        </a:p>
      </dgm:t>
    </dgm:pt>
    <dgm:pt modelId="{E6447A51-1F3B-4609-8919-01CFB34BF155}" type="pres">
      <dgm:prSet presAssocID="{C7070366-2D92-4FD0-BAF7-DAC397B9227D}" presName="composite" presStyleCnt="0">
        <dgm:presLayoutVars>
          <dgm:chMax val="5"/>
          <dgm:dir/>
          <dgm:resizeHandles val="exact"/>
        </dgm:presLayoutVars>
      </dgm:prSet>
      <dgm:spPr/>
    </dgm:pt>
    <dgm:pt modelId="{620006BC-DF01-4EB0-AF72-5447E0F096F2}" type="pres">
      <dgm:prSet presAssocID="{59298E9D-A621-4CAA-AF58-6EEDB75C1655}" presName="circle1" presStyleLbl="lnNode1" presStyleIdx="0" presStyleCnt="3"/>
      <dgm:spPr/>
    </dgm:pt>
    <dgm:pt modelId="{5CF0CA07-5528-459F-B45B-0B12828380B4}" type="pres">
      <dgm:prSet presAssocID="{59298E9D-A621-4CAA-AF58-6EEDB75C1655}" presName="text1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662D45E-A8E8-4529-B250-675D87A77D70}" type="pres">
      <dgm:prSet presAssocID="{59298E9D-A621-4CAA-AF58-6EEDB75C1655}" presName="line1" presStyleLbl="callout" presStyleIdx="0" presStyleCnt="6"/>
      <dgm:spPr/>
    </dgm:pt>
    <dgm:pt modelId="{1E74AD94-F7F3-47FE-BC36-384249CC852D}" type="pres">
      <dgm:prSet presAssocID="{59298E9D-A621-4CAA-AF58-6EEDB75C1655}" presName="d1" presStyleLbl="callout" presStyleIdx="1" presStyleCnt="6"/>
      <dgm:spPr/>
    </dgm:pt>
    <dgm:pt modelId="{86F04262-8D7B-409A-9648-68E0C6085943}" type="pres">
      <dgm:prSet presAssocID="{1001418A-C6F9-4F16-BF82-6E4A2CFFC79F}" presName="circle2" presStyleLbl="lnNode1" presStyleIdx="1" presStyleCnt="3"/>
      <dgm:spPr/>
    </dgm:pt>
    <dgm:pt modelId="{6649131D-CE21-4363-8B06-1C55B8B8233C}" type="pres">
      <dgm:prSet presAssocID="{1001418A-C6F9-4F16-BF82-6E4A2CFFC79F}" presName="text2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CDA5E46-99B8-4C9F-9453-6C6ADDD64EF2}" type="pres">
      <dgm:prSet presAssocID="{1001418A-C6F9-4F16-BF82-6E4A2CFFC79F}" presName="line2" presStyleLbl="callout" presStyleIdx="2" presStyleCnt="6"/>
      <dgm:spPr/>
    </dgm:pt>
    <dgm:pt modelId="{29F42144-8430-4041-9C39-FBDF7349A1F4}" type="pres">
      <dgm:prSet presAssocID="{1001418A-C6F9-4F16-BF82-6E4A2CFFC79F}" presName="d2" presStyleLbl="callout" presStyleIdx="3" presStyleCnt="6"/>
      <dgm:spPr/>
    </dgm:pt>
    <dgm:pt modelId="{61E337D6-3B4C-4E57-BA05-A791416F8B94}" type="pres">
      <dgm:prSet presAssocID="{53C97812-EDDA-44CD-95A2-6C23CE0026B8}" presName="circle3" presStyleLbl="lnNode1" presStyleIdx="2" presStyleCnt="3"/>
      <dgm:spPr/>
    </dgm:pt>
    <dgm:pt modelId="{32833F23-C5CC-47C4-B12F-7FEB14571760}" type="pres">
      <dgm:prSet presAssocID="{53C97812-EDDA-44CD-95A2-6C23CE0026B8}" presName="text3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ED3CB697-5966-44E3-8944-A1060AC68759}" type="pres">
      <dgm:prSet presAssocID="{53C97812-EDDA-44CD-95A2-6C23CE0026B8}" presName="line3" presStyleLbl="callout" presStyleIdx="4" presStyleCnt="6"/>
      <dgm:spPr/>
    </dgm:pt>
    <dgm:pt modelId="{8B354B70-6A08-4C5F-9673-3C9BC62DC85A}" type="pres">
      <dgm:prSet presAssocID="{53C97812-EDDA-44CD-95A2-6C23CE0026B8}" presName="d3" presStyleLbl="callout" presStyleIdx="5" presStyleCnt="6"/>
      <dgm:spPr/>
    </dgm:pt>
  </dgm:ptLst>
  <dgm:cxnLst>
    <dgm:cxn modelId="{69C78743-7A1E-461D-8B8D-4725B5BF50D9}" type="presOf" srcId="{1001418A-C6F9-4F16-BF82-6E4A2CFFC79F}" destId="{6649131D-CE21-4363-8B06-1C55B8B8233C}" srcOrd="0" destOrd="0" presId="urn:microsoft.com/office/officeart/2005/8/layout/target1"/>
    <dgm:cxn modelId="{9A923F19-FC5A-4931-935C-7CCC2ABCDED3}" type="presOf" srcId="{53C97812-EDDA-44CD-95A2-6C23CE0026B8}" destId="{32833F23-C5CC-47C4-B12F-7FEB14571760}" srcOrd="0" destOrd="0" presId="urn:microsoft.com/office/officeart/2005/8/layout/target1"/>
    <dgm:cxn modelId="{EC9CCFFA-7711-401C-804E-B7215C8E2911}" srcId="{C7070366-2D92-4FD0-BAF7-DAC397B9227D}" destId="{53C97812-EDDA-44CD-95A2-6C23CE0026B8}" srcOrd="2" destOrd="0" parTransId="{C603B679-D85D-47FC-836B-BC19DD240E00}" sibTransId="{37E04D35-4454-4BBC-BFF0-B4091BFDA2F9}"/>
    <dgm:cxn modelId="{B20E9D28-7FB3-49F5-9049-8FFB3D6293C8}" srcId="{C7070366-2D92-4FD0-BAF7-DAC397B9227D}" destId="{1001418A-C6F9-4F16-BF82-6E4A2CFFC79F}" srcOrd="1" destOrd="0" parTransId="{9B7E76A8-8292-4ACE-9B89-69D19D76E6EA}" sibTransId="{5AB69BD3-A772-4434-B8D0-E1F6760F44F1}"/>
    <dgm:cxn modelId="{C04F6904-9A74-4C30-9F8E-5A79DA3D5899}" srcId="{C7070366-2D92-4FD0-BAF7-DAC397B9227D}" destId="{59298E9D-A621-4CAA-AF58-6EEDB75C1655}" srcOrd="0" destOrd="0" parTransId="{042A27AA-A776-4C90-9A45-1B23CF6B7C37}" sibTransId="{1DCA28DD-1AB3-42A1-93BC-3A3DEAE8B1ED}"/>
    <dgm:cxn modelId="{87808995-BF8C-4D0F-A4B8-B44953FAD0E3}" type="presOf" srcId="{C7070366-2D92-4FD0-BAF7-DAC397B9227D}" destId="{E6447A51-1F3B-4609-8919-01CFB34BF155}" srcOrd="0" destOrd="0" presId="urn:microsoft.com/office/officeart/2005/8/layout/target1"/>
    <dgm:cxn modelId="{430C0E52-EEA3-4447-824C-D3E5D19BDA6D}" type="presOf" srcId="{59298E9D-A621-4CAA-AF58-6EEDB75C1655}" destId="{5CF0CA07-5528-459F-B45B-0B12828380B4}" srcOrd="0" destOrd="0" presId="urn:microsoft.com/office/officeart/2005/8/layout/target1"/>
    <dgm:cxn modelId="{FDCA8AD4-AD6A-4199-BA69-25546B24741E}" type="presParOf" srcId="{E6447A51-1F3B-4609-8919-01CFB34BF155}" destId="{620006BC-DF01-4EB0-AF72-5447E0F096F2}" srcOrd="0" destOrd="0" presId="urn:microsoft.com/office/officeart/2005/8/layout/target1"/>
    <dgm:cxn modelId="{9BDF580A-53D4-4FEB-9F11-27BE9C3FE5CB}" type="presParOf" srcId="{E6447A51-1F3B-4609-8919-01CFB34BF155}" destId="{5CF0CA07-5528-459F-B45B-0B12828380B4}" srcOrd="1" destOrd="0" presId="urn:microsoft.com/office/officeart/2005/8/layout/target1"/>
    <dgm:cxn modelId="{1261071B-22A2-4A63-B1E5-1F2D45724112}" type="presParOf" srcId="{E6447A51-1F3B-4609-8919-01CFB34BF155}" destId="{9662D45E-A8E8-4529-B250-675D87A77D70}" srcOrd="2" destOrd="0" presId="urn:microsoft.com/office/officeart/2005/8/layout/target1"/>
    <dgm:cxn modelId="{7303F3F5-F770-42FB-B2EE-8F3756477F2B}" type="presParOf" srcId="{E6447A51-1F3B-4609-8919-01CFB34BF155}" destId="{1E74AD94-F7F3-47FE-BC36-384249CC852D}" srcOrd="3" destOrd="0" presId="urn:microsoft.com/office/officeart/2005/8/layout/target1"/>
    <dgm:cxn modelId="{D1967711-D798-4636-AF57-9D80D227966F}" type="presParOf" srcId="{E6447A51-1F3B-4609-8919-01CFB34BF155}" destId="{86F04262-8D7B-409A-9648-68E0C6085943}" srcOrd="4" destOrd="0" presId="urn:microsoft.com/office/officeart/2005/8/layout/target1"/>
    <dgm:cxn modelId="{6A0B9E25-EAB4-4D37-BA46-BB66455445E8}" type="presParOf" srcId="{E6447A51-1F3B-4609-8919-01CFB34BF155}" destId="{6649131D-CE21-4363-8B06-1C55B8B8233C}" srcOrd="5" destOrd="0" presId="urn:microsoft.com/office/officeart/2005/8/layout/target1"/>
    <dgm:cxn modelId="{AFBDA6F8-EA2A-4975-94FD-ADF9E7CB1254}" type="presParOf" srcId="{E6447A51-1F3B-4609-8919-01CFB34BF155}" destId="{DCDA5E46-99B8-4C9F-9453-6C6ADDD64EF2}" srcOrd="6" destOrd="0" presId="urn:microsoft.com/office/officeart/2005/8/layout/target1"/>
    <dgm:cxn modelId="{B04FB04B-4762-4BCB-9A34-9CBCC9189D73}" type="presParOf" srcId="{E6447A51-1F3B-4609-8919-01CFB34BF155}" destId="{29F42144-8430-4041-9C39-FBDF7349A1F4}" srcOrd="7" destOrd="0" presId="urn:microsoft.com/office/officeart/2005/8/layout/target1"/>
    <dgm:cxn modelId="{7FA0D29B-B726-4768-84BD-6A224978E98F}" type="presParOf" srcId="{E6447A51-1F3B-4609-8919-01CFB34BF155}" destId="{61E337D6-3B4C-4E57-BA05-A791416F8B94}" srcOrd="8" destOrd="0" presId="urn:microsoft.com/office/officeart/2005/8/layout/target1"/>
    <dgm:cxn modelId="{216ABA79-62D6-4921-AF4C-8795D55635F6}" type="presParOf" srcId="{E6447A51-1F3B-4609-8919-01CFB34BF155}" destId="{32833F23-C5CC-47C4-B12F-7FEB14571760}" srcOrd="9" destOrd="0" presId="urn:microsoft.com/office/officeart/2005/8/layout/target1"/>
    <dgm:cxn modelId="{6E183D7C-6F36-4C44-94D4-BA8AECAB0281}" type="presParOf" srcId="{E6447A51-1F3B-4609-8919-01CFB34BF155}" destId="{ED3CB697-5966-44E3-8944-A1060AC68759}" srcOrd="10" destOrd="0" presId="urn:microsoft.com/office/officeart/2005/8/layout/target1"/>
    <dgm:cxn modelId="{1400DDC4-49FF-45A6-ACA1-E7A13630BA0D}" type="presParOf" srcId="{E6447A51-1F3B-4609-8919-01CFB34BF155}" destId="{8B354B70-6A08-4C5F-9673-3C9BC62DC85A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BE0DCB-6A36-445A-A922-5D954F24B096}">
      <dsp:nvSpPr>
        <dsp:cNvPr id="0" name=""/>
        <dsp:cNvSpPr/>
      </dsp:nvSpPr>
      <dsp:spPr>
        <a:xfrm>
          <a:off x="3395813" y="-436361"/>
          <a:ext cx="1807193" cy="1807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kern="1200" dirty="0"/>
            <a:t>Step 1: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kern="1200" dirty="0"/>
            <a:t>forest management </a:t>
          </a:r>
          <a:r>
            <a:rPr lang="en-CA" sz="1200" b="1" u="sng" kern="1200" dirty="0"/>
            <a:t>objectives</a:t>
          </a:r>
          <a:r>
            <a:rPr lang="en-CA" sz="1200" kern="1200" dirty="0"/>
            <a:t> set through legislation and </a:t>
          </a:r>
          <a:r>
            <a:rPr lang="en-CA" sz="1200" kern="1200" dirty="0" smtClean="0"/>
            <a:t>land use planning</a:t>
          </a:r>
          <a:endParaRPr lang="en-CA" sz="1200" kern="1200" dirty="0"/>
        </a:p>
      </dsp:txBody>
      <dsp:txXfrm>
        <a:off x="3484033" y="-348141"/>
        <a:ext cx="1630753" cy="1630760"/>
      </dsp:txXfrm>
    </dsp:sp>
    <dsp:sp modelId="{C4BC64F8-8418-4162-98AF-B1546CE96D00}">
      <dsp:nvSpPr>
        <dsp:cNvPr id="0" name=""/>
        <dsp:cNvSpPr/>
      </dsp:nvSpPr>
      <dsp:spPr>
        <a:xfrm>
          <a:off x="4049343" y="710790"/>
          <a:ext cx="3080693" cy="3080693"/>
        </a:xfrm>
        <a:custGeom>
          <a:avLst/>
          <a:gdLst/>
          <a:ahLst/>
          <a:cxnLst/>
          <a:rect l="0" t="0" r="0" b="0"/>
          <a:pathLst>
            <a:path>
              <a:moveTo>
                <a:pt x="1423882" y="4409"/>
              </a:moveTo>
              <a:arcTo wR="1540346" hR="1540346" stAng="15939827" swAng="194782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475171-B73C-47FE-80D4-E0FB563452F8}">
      <dsp:nvSpPr>
        <dsp:cNvPr id="0" name=""/>
        <dsp:cNvSpPr/>
      </dsp:nvSpPr>
      <dsp:spPr>
        <a:xfrm>
          <a:off x="5839158" y="1042812"/>
          <a:ext cx="1807107" cy="1807117"/>
        </a:xfrm>
        <a:prstGeom prst="roundRect">
          <a:avLst/>
        </a:prstGeom>
        <a:solidFill>
          <a:schemeClr val="accent2">
            <a:hueOff val="-2447042"/>
            <a:satOff val="10798"/>
            <a:lumOff val="-183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kern="1200" dirty="0"/>
            <a:t>Step 2: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b="1" u="sng" kern="1200" dirty="0"/>
            <a:t>inventory</a:t>
          </a:r>
          <a:r>
            <a:rPr lang="en-CA" sz="1200" kern="1200" dirty="0"/>
            <a:t> of timber and non-timber values present on the </a:t>
          </a:r>
          <a:r>
            <a:rPr lang="en-CA" sz="1200" kern="1200" dirty="0" smtClean="0"/>
            <a:t>land base</a:t>
          </a:r>
          <a:endParaRPr lang="en-CA" sz="1200" kern="1200" dirty="0"/>
        </a:p>
      </dsp:txBody>
      <dsp:txXfrm>
        <a:off x="5927374" y="1131028"/>
        <a:ext cx="1630675" cy="1630685"/>
      </dsp:txXfrm>
    </dsp:sp>
    <dsp:sp modelId="{035AB39C-9818-4716-A38F-424E8735BBF5}">
      <dsp:nvSpPr>
        <dsp:cNvPr id="0" name=""/>
        <dsp:cNvSpPr/>
      </dsp:nvSpPr>
      <dsp:spPr>
        <a:xfrm>
          <a:off x="3971819" y="212825"/>
          <a:ext cx="3080693" cy="3080693"/>
        </a:xfrm>
        <a:custGeom>
          <a:avLst/>
          <a:gdLst/>
          <a:ahLst/>
          <a:cxnLst/>
          <a:rect l="0" t="0" r="0" b="0"/>
          <a:pathLst>
            <a:path>
              <a:moveTo>
                <a:pt x="2396300" y="2820976"/>
              </a:moveTo>
              <a:arcTo wR="1540346" hR="1540346" stAng="3374509" swAng="2087095"/>
            </a:path>
          </a:pathLst>
        </a:custGeom>
        <a:noFill/>
        <a:ln w="9525" cap="flat" cmpd="sng" algn="ctr">
          <a:solidFill>
            <a:schemeClr val="accent2">
              <a:hueOff val="-2447042"/>
              <a:satOff val="10798"/>
              <a:lumOff val="-183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C1ED3-8A55-479B-9B56-F47269DB6074}">
      <dsp:nvSpPr>
        <dsp:cNvPr id="0" name=""/>
        <dsp:cNvSpPr/>
      </dsp:nvSpPr>
      <dsp:spPr>
        <a:xfrm>
          <a:off x="3388161" y="2644332"/>
          <a:ext cx="1807193" cy="1807200"/>
        </a:xfrm>
        <a:prstGeom prst="roundRect">
          <a:avLst/>
        </a:prstGeom>
        <a:solidFill>
          <a:schemeClr val="accent2">
            <a:hueOff val="-4894083"/>
            <a:satOff val="21595"/>
            <a:lumOff val="-366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kern="1200" dirty="0"/>
            <a:t>Step 3: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kern="1200" dirty="0" smtClean="0"/>
            <a:t>development </a:t>
          </a:r>
          <a:r>
            <a:rPr lang="en-CA" sz="1200" kern="1200" dirty="0"/>
            <a:t>and implementation of </a:t>
          </a:r>
          <a:r>
            <a:rPr lang="en-CA" sz="1200" b="1" u="sng" kern="1200" dirty="0"/>
            <a:t>operational</a:t>
          </a:r>
          <a:r>
            <a:rPr lang="en-CA" sz="1200" b="1" u="none" kern="1200" dirty="0"/>
            <a:t> </a:t>
          </a:r>
          <a:r>
            <a:rPr lang="en-CA" sz="1200" kern="1200" dirty="0"/>
            <a:t>plans to meet objectives</a:t>
          </a:r>
        </a:p>
      </dsp:txBody>
      <dsp:txXfrm>
        <a:off x="3476381" y="2732552"/>
        <a:ext cx="1630753" cy="1630760"/>
      </dsp:txXfrm>
    </dsp:sp>
    <dsp:sp modelId="{D132CB43-0526-4F3B-B4F7-03DAC9A3A312}">
      <dsp:nvSpPr>
        <dsp:cNvPr id="0" name=""/>
        <dsp:cNvSpPr/>
      </dsp:nvSpPr>
      <dsp:spPr>
        <a:xfrm>
          <a:off x="1553252" y="197233"/>
          <a:ext cx="3080693" cy="3080693"/>
        </a:xfrm>
        <a:custGeom>
          <a:avLst/>
          <a:gdLst/>
          <a:ahLst/>
          <a:cxnLst/>
          <a:rect l="0" t="0" r="0" b="0"/>
          <a:pathLst>
            <a:path>
              <a:moveTo>
                <a:pt x="1563280" y="3080523"/>
              </a:moveTo>
              <a:arcTo wR="1540346" hR="1540346" stAng="5348816" swAng="1941138"/>
            </a:path>
          </a:pathLst>
        </a:custGeom>
        <a:noFill/>
        <a:ln w="9525" cap="flat" cmpd="sng" algn="ctr">
          <a:solidFill>
            <a:schemeClr val="accent2">
              <a:hueOff val="-4894083"/>
              <a:satOff val="21595"/>
              <a:lumOff val="-366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28171-DEA2-4DCE-848E-871C8CEEC39B}">
      <dsp:nvSpPr>
        <dsp:cNvPr id="0" name=""/>
        <dsp:cNvSpPr/>
      </dsp:nvSpPr>
      <dsp:spPr>
        <a:xfrm>
          <a:off x="998478" y="1081067"/>
          <a:ext cx="1807107" cy="1807117"/>
        </a:xfrm>
        <a:prstGeom prst="roundRect">
          <a:avLst/>
        </a:prstGeom>
        <a:solidFill>
          <a:schemeClr val="accent2">
            <a:hueOff val="-7341125"/>
            <a:satOff val="32393"/>
            <a:lumOff val="-549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kern="1200" dirty="0"/>
            <a:t>Step 4: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200" b="1" u="sng" kern="1200" dirty="0"/>
            <a:t>monitoring and review </a:t>
          </a:r>
          <a:r>
            <a:rPr lang="en-CA" sz="1200" kern="1200" dirty="0"/>
            <a:t>of </a:t>
          </a:r>
          <a:r>
            <a:rPr lang="en-CA" sz="1200" b="0" u="none" kern="1200" dirty="0"/>
            <a:t>plan implementation</a:t>
          </a:r>
        </a:p>
      </dsp:txBody>
      <dsp:txXfrm>
        <a:off x="1086694" y="1169283"/>
        <a:ext cx="1630675" cy="1630685"/>
      </dsp:txXfrm>
    </dsp:sp>
    <dsp:sp modelId="{E6C677B3-D538-452E-B876-BEF2B7372E9A}">
      <dsp:nvSpPr>
        <dsp:cNvPr id="0" name=""/>
        <dsp:cNvSpPr/>
      </dsp:nvSpPr>
      <dsp:spPr>
        <a:xfrm>
          <a:off x="1531900" y="725748"/>
          <a:ext cx="3080693" cy="3080693"/>
        </a:xfrm>
        <a:custGeom>
          <a:avLst/>
          <a:gdLst/>
          <a:ahLst/>
          <a:cxnLst/>
          <a:rect l="0" t="0" r="0" b="0"/>
          <a:pathLst>
            <a:path>
              <a:moveTo>
                <a:pt x="777400" y="202220"/>
              </a:moveTo>
              <a:arcTo wR="1540346" hR="1540346" stAng="14418596" swAng="1907960"/>
            </a:path>
          </a:pathLst>
        </a:custGeom>
        <a:noFill/>
        <a:ln w="9525" cap="flat" cmpd="sng" algn="ctr">
          <a:solidFill>
            <a:schemeClr val="accent2">
              <a:hueOff val="-7341125"/>
              <a:satOff val="32393"/>
              <a:lumOff val="-549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E337D6-3B4C-4E57-BA05-A791416F8B94}">
      <dsp:nvSpPr>
        <dsp:cNvPr id="0" name=""/>
        <dsp:cNvSpPr/>
      </dsp:nvSpPr>
      <dsp:spPr>
        <a:xfrm>
          <a:off x="1718548" y="1247298"/>
          <a:ext cx="3741896" cy="37418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F04262-8D7B-409A-9648-68E0C6085943}">
      <dsp:nvSpPr>
        <dsp:cNvPr id="0" name=""/>
        <dsp:cNvSpPr/>
      </dsp:nvSpPr>
      <dsp:spPr>
        <a:xfrm>
          <a:off x="2466927" y="1995678"/>
          <a:ext cx="2245137" cy="22451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006BC-DF01-4EB0-AF72-5447E0F096F2}">
      <dsp:nvSpPr>
        <dsp:cNvPr id="0" name=""/>
        <dsp:cNvSpPr/>
      </dsp:nvSpPr>
      <dsp:spPr>
        <a:xfrm>
          <a:off x="3215306" y="2744057"/>
          <a:ext cx="748379" cy="7483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0CA07-5528-459F-B45B-0B12828380B4}">
      <dsp:nvSpPr>
        <dsp:cNvPr id="0" name=""/>
        <dsp:cNvSpPr/>
      </dsp:nvSpPr>
      <dsp:spPr>
        <a:xfrm>
          <a:off x="6084093" y="0"/>
          <a:ext cx="1870948" cy="1091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36830" bIns="3683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900" kern="1200" dirty="0" smtClean="0"/>
            <a:t>Local</a:t>
          </a:r>
          <a:endParaRPr lang="en-CA" sz="2900" kern="1200" dirty="0"/>
        </a:p>
      </dsp:txBody>
      <dsp:txXfrm>
        <a:off x="6084093" y="0"/>
        <a:ext cx="1870948" cy="1091386"/>
      </dsp:txXfrm>
    </dsp:sp>
    <dsp:sp modelId="{9662D45E-A8E8-4529-B250-675D87A77D70}">
      <dsp:nvSpPr>
        <dsp:cNvPr id="0" name=""/>
        <dsp:cNvSpPr/>
      </dsp:nvSpPr>
      <dsp:spPr>
        <a:xfrm>
          <a:off x="5616356" y="545693"/>
          <a:ext cx="467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74AD94-F7F3-47FE-BC36-384249CC852D}">
      <dsp:nvSpPr>
        <dsp:cNvPr id="0" name=""/>
        <dsp:cNvSpPr/>
      </dsp:nvSpPr>
      <dsp:spPr>
        <a:xfrm rot="5400000">
          <a:off x="3316025" y="819787"/>
          <a:ext cx="2571930" cy="202498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49131D-CE21-4363-8B06-1C55B8B8233C}">
      <dsp:nvSpPr>
        <dsp:cNvPr id="0" name=""/>
        <dsp:cNvSpPr/>
      </dsp:nvSpPr>
      <dsp:spPr>
        <a:xfrm>
          <a:off x="6084093" y="1091386"/>
          <a:ext cx="1870948" cy="1091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36830" bIns="3683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900" kern="1200" dirty="0" smtClean="0"/>
            <a:t>Regional</a:t>
          </a:r>
          <a:endParaRPr lang="en-CA" sz="2900" kern="1200" dirty="0"/>
        </a:p>
      </dsp:txBody>
      <dsp:txXfrm>
        <a:off x="6084093" y="1091386"/>
        <a:ext cx="1870948" cy="1091386"/>
      </dsp:txXfrm>
    </dsp:sp>
    <dsp:sp modelId="{DCDA5E46-99B8-4C9F-9453-6C6ADDD64EF2}">
      <dsp:nvSpPr>
        <dsp:cNvPr id="0" name=""/>
        <dsp:cNvSpPr/>
      </dsp:nvSpPr>
      <dsp:spPr>
        <a:xfrm>
          <a:off x="5616356" y="1637079"/>
          <a:ext cx="467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42144-8430-4041-9C39-FBDF7349A1F4}">
      <dsp:nvSpPr>
        <dsp:cNvPr id="0" name=""/>
        <dsp:cNvSpPr/>
      </dsp:nvSpPr>
      <dsp:spPr>
        <a:xfrm rot="5400000">
          <a:off x="3868080" y="1894147"/>
          <a:ext cx="2004159" cy="148865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833F23-C5CC-47C4-B12F-7FEB14571760}">
      <dsp:nvSpPr>
        <dsp:cNvPr id="0" name=""/>
        <dsp:cNvSpPr/>
      </dsp:nvSpPr>
      <dsp:spPr>
        <a:xfrm>
          <a:off x="6084093" y="2182772"/>
          <a:ext cx="1870948" cy="10913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36830" bIns="3683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900" kern="1200" dirty="0" err="1" smtClean="0"/>
            <a:t>Globall</a:t>
          </a:r>
          <a:endParaRPr lang="en-CA" sz="2900" kern="1200" dirty="0"/>
        </a:p>
      </dsp:txBody>
      <dsp:txXfrm>
        <a:off x="6084093" y="2182772"/>
        <a:ext cx="1870948" cy="1091386"/>
      </dsp:txXfrm>
    </dsp:sp>
    <dsp:sp modelId="{ED3CB697-5966-44E3-8944-A1060AC68759}">
      <dsp:nvSpPr>
        <dsp:cNvPr id="0" name=""/>
        <dsp:cNvSpPr/>
      </dsp:nvSpPr>
      <dsp:spPr>
        <a:xfrm>
          <a:off x="5616356" y="2728466"/>
          <a:ext cx="46773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54B70-6A08-4C5F-9673-3C9BC62DC85A}">
      <dsp:nvSpPr>
        <dsp:cNvPr id="0" name=""/>
        <dsp:cNvSpPr/>
      </dsp:nvSpPr>
      <dsp:spPr>
        <a:xfrm rot="5400000">
          <a:off x="4420820" y="2967635"/>
          <a:ext cx="1431898" cy="952312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286C088-6297-4CFE-9375-45F4B75D71FD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D2035E9-57D7-4F52-82E1-8D3961BC2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6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73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86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Four field teams, based out of Chilliwack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48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7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Continual</a:t>
            </a:r>
            <a:r>
              <a:rPr lang="en-CA" baseline="0" dirty="0" smtClean="0"/>
              <a:t> improvement cycle</a:t>
            </a:r>
          </a:p>
          <a:p>
            <a:r>
              <a:rPr lang="en-CA" baseline="0" dirty="0" smtClean="0"/>
              <a:t>BCTS focused at Step 2 and 3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761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Juggling the forest planning framework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31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Timber Sale Licences must be profitable, but not necessarily</a:t>
            </a:r>
            <a:r>
              <a:rPr lang="en-CA" baseline="0" dirty="0" smtClean="0"/>
              <a:t> blocks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70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Provincial revenue approx. $20.5 million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1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21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18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71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6235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58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3906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CA" dirty="0"/>
              <a:t>FSP requirements: be written by a Qualified Professional, consider climate change and other industrial activities, indicate low risk, survey existing sediment sources, assess riparian and channel conditions, include a watershed report card; provide recommendations that mitigate risk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40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dirty="0" smtClean="0"/>
              <a:t>The story of a </a:t>
            </a:r>
            <a:r>
              <a:rPr lang="en-CA" sz="1200" dirty="0" err="1" smtClean="0"/>
              <a:t>cutblock</a:t>
            </a:r>
            <a:r>
              <a:rPr lang="en-CA" sz="1200" dirty="0" smtClean="0"/>
              <a:t>: reforestation, legal requirements, higher level plans, certification requirements</a:t>
            </a:r>
          </a:p>
          <a:p>
            <a:r>
              <a:rPr lang="en-CA" sz="1200" dirty="0" smtClean="0"/>
              <a:t>Professional recommendation/prescription</a:t>
            </a:r>
          </a:p>
          <a:p>
            <a:r>
              <a:rPr lang="en-CA" sz="1200" dirty="0" smtClean="0"/>
              <a:t>Completed for all </a:t>
            </a:r>
            <a:r>
              <a:rPr lang="en-CA" sz="1200" dirty="0" err="1" smtClean="0"/>
              <a:t>cutblocks</a:t>
            </a:r>
            <a:r>
              <a:rPr lang="en-CA" sz="1200" dirty="0" smtClean="0"/>
              <a:t> and roads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822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20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34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Species at Risk</a:t>
            </a:r>
          </a:p>
          <a:p>
            <a:r>
              <a:rPr lang="en-CA" dirty="0" smtClean="0"/>
              <a:t>Invasive Plants</a:t>
            </a:r>
          </a:p>
          <a:p>
            <a:r>
              <a:rPr lang="en-CA" dirty="0" smtClean="0"/>
              <a:t>WWSG</a:t>
            </a:r>
          </a:p>
          <a:p>
            <a:r>
              <a:rPr lang="en-CA" dirty="0" err="1" smtClean="0"/>
              <a:t>Windthrow</a:t>
            </a:r>
            <a:r>
              <a:rPr lang="en-CA" dirty="0" smtClean="0"/>
              <a:t> Management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30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54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165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“Land use interests pertaining to protected area and park creations or advancing</a:t>
            </a:r>
            <a:r>
              <a:rPr lang="en-CA" baseline="0" dirty="0" smtClean="0"/>
              <a:t> moratoriums on Old Growth harvesting need to addressed through other government planning processes and is beyond the scope of this agreement.”</a:t>
            </a:r>
          </a:p>
          <a:p>
            <a:endParaRPr lang="en-CA" baseline="0" dirty="0" smtClean="0"/>
          </a:p>
          <a:p>
            <a:r>
              <a:rPr lang="en-CA" dirty="0" smtClean="0"/>
              <a:t>Signed communication protocol with SCRD</a:t>
            </a:r>
          </a:p>
          <a:p>
            <a:r>
              <a:rPr lang="en-CA" dirty="0" smtClean="0"/>
              <a:t>Have held MoU with SCTS in the past</a:t>
            </a:r>
          </a:p>
          <a:p>
            <a:r>
              <a:rPr lang="en-CA" dirty="0" smtClean="0"/>
              <a:t>Consultation with FN is frequently defined through overarching agreements with the Province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61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How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025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05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How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025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035E9-57D7-4F52-82E1-8D3961BC26E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653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BCTS- PP template background-INTERIOR-final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4308-9092-4A89-B9DD-20C1722ED300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F317F-0DE2-430B-B4F9-86107375C81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BCTS- PP template-TITLE PAGE- BLANK TITLE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3945E-7864-4723-8729-7C852F2C4988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20FAD-F473-4B47-A28F-F5C36BECB9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34BCB29-EC4F-4109-A054-3A6806E8A892}" type="datetimeFigureOut">
              <a:rPr lang="en-US" smtClean="0"/>
              <a:pPr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16D8E7E-9383-4C06-B92B-595DFD3D28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source=images&amp;cd=&amp;cad=rja&amp;uact=8&amp;ved=0ahUKEwjU_KH0zrnLAhUC1GMKHUOAADYQjRwIBw&amp;url=http://www.greenpeace.org.uk/tags/consultations&amp;bvm=bv.116636494,d.cGc&amp;psig=AFQjCNEtNOdgzL2Kmz0Jwfb5Qfn-_sZstg&amp;ust=1457819425723401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.gov.bc.ca/BCTS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BCTS- PP template-TITLE PAGE- BLANK TIT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4368" y="2814318"/>
            <a:ext cx="55763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Myriad Pro" pitchFamily="34" charset="0"/>
              </a:rPr>
              <a:t>Information Sharing and </a:t>
            </a: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Myriad Pro" pitchFamily="34" charset="0"/>
              </a:rPr>
              <a:t>Public Engagement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Myriad Pro" pitchFamily="34" charset="0"/>
              </a:rPr>
              <a:t>March 12</a:t>
            </a:r>
            <a:r>
              <a:rPr lang="en-US" sz="2800" b="1" baseline="30000" dirty="0" smtClean="0">
                <a:solidFill>
                  <a:schemeClr val="bg1"/>
                </a:solidFill>
                <a:latin typeface="Myriad Pro" pitchFamily="34" charset="0"/>
              </a:rPr>
              <a:t>th</a:t>
            </a:r>
            <a:r>
              <a:rPr lang="en-US" sz="2800" b="1" dirty="0" smtClean="0">
                <a:solidFill>
                  <a:schemeClr val="bg1"/>
                </a:solidFill>
                <a:latin typeface="Myriad Pro" pitchFamily="34" charset="0"/>
              </a:rPr>
              <a:t>, 2018</a:t>
            </a:r>
            <a:endParaRPr lang="en-US" sz="2800" b="1" dirty="0">
              <a:solidFill>
                <a:schemeClr val="bg1"/>
              </a:solidFill>
              <a:latin typeface="Myriad Pro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BCTS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n-CA" b="1" u="sng" dirty="0" smtClean="0"/>
              <a:t>Mission</a:t>
            </a:r>
            <a:r>
              <a:rPr lang="en-CA" b="1" u="sng" dirty="0"/>
              <a:t>: </a:t>
            </a:r>
            <a:endParaRPr lang="en-CA" b="1" u="sng" dirty="0" smtClean="0"/>
          </a:p>
          <a:p>
            <a:pPr marL="68580" indent="0">
              <a:buNone/>
            </a:pPr>
            <a:r>
              <a:rPr lang="en-CA" dirty="0" smtClean="0"/>
              <a:t>Committed </a:t>
            </a:r>
            <a:r>
              <a:rPr lang="en-CA" dirty="0"/>
              <a:t>to pursuing </a:t>
            </a:r>
            <a:r>
              <a:rPr lang="en-CA" b="1" i="1" dirty="0"/>
              <a:t>excellence </a:t>
            </a:r>
            <a:r>
              <a:rPr lang="en-CA" dirty="0"/>
              <a:t>in all aspects of our business, maintaining </a:t>
            </a:r>
            <a:r>
              <a:rPr lang="en-CA" b="1" i="1" dirty="0"/>
              <a:t>effective relations </a:t>
            </a:r>
            <a:r>
              <a:rPr lang="en-CA" dirty="0"/>
              <a:t>and focusing on </a:t>
            </a:r>
            <a:r>
              <a:rPr lang="en-CA" b="1" i="1" dirty="0"/>
              <a:t>results</a:t>
            </a:r>
            <a:r>
              <a:rPr lang="en-CA" dirty="0"/>
              <a:t>, BC Timber Sales generates </a:t>
            </a:r>
            <a:r>
              <a:rPr lang="en-CA" b="1" i="1" dirty="0"/>
              <a:t>economic prosperity </a:t>
            </a:r>
            <a:r>
              <a:rPr lang="en-CA" dirty="0"/>
              <a:t>for all British Columbians through the </a:t>
            </a:r>
            <a:r>
              <a:rPr lang="en-CA" b="1" i="1" dirty="0"/>
              <a:t>safe, sustainable, </a:t>
            </a:r>
            <a:r>
              <a:rPr lang="en-CA" dirty="0"/>
              <a:t>and </a:t>
            </a:r>
            <a:r>
              <a:rPr lang="en-CA" b="1" dirty="0"/>
              <a:t>r</a:t>
            </a:r>
            <a:r>
              <a:rPr lang="en-CA" b="1" i="1" dirty="0"/>
              <a:t>eliable </a:t>
            </a:r>
            <a:r>
              <a:rPr lang="en-CA" dirty="0"/>
              <a:t>development and auction of Crown timber and by playing a pivotal role in the ministry’s reforestation strategies</a:t>
            </a:r>
            <a:r>
              <a:rPr lang="en-CA" dirty="0" smtClean="0"/>
              <a:t>.</a:t>
            </a:r>
          </a:p>
          <a:p>
            <a:pPr marL="68580" indent="0">
              <a:buNone/>
            </a:pPr>
            <a:endParaRPr lang="en-CA" dirty="0" smtClean="0"/>
          </a:p>
          <a:p>
            <a:pPr marL="68580" indent="0">
              <a:buNone/>
            </a:pPr>
            <a:r>
              <a:rPr lang="en-CA" b="1" u="sng" dirty="0"/>
              <a:t>Mandate: </a:t>
            </a:r>
            <a:endParaRPr lang="en-CA" b="1" u="sng" dirty="0" smtClean="0"/>
          </a:p>
          <a:p>
            <a:pPr marL="68580" indent="0">
              <a:buNone/>
            </a:pPr>
            <a:r>
              <a:rPr lang="en-CA" dirty="0"/>
              <a:t>S</a:t>
            </a:r>
            <a:r>
              <a:rPr lang="en-CA" dirty="0" smtClean="0"/>
              <a:t>et </a:t>
            </a:r>
            <a:r>
              <a:rPr lang="en-CA" dirty="0"/>
              <a:t>cost and price benchmarks for timber harvested from public </a:t>
            </a:r>
            <a:r>
              <a:rPr lang="en-CA" dirty="0" smtClean="0"/>
              <a:t>land.</a:t>
            </a:r>
            <a:endParaRPr lang="en-CA" dirty="0"/>
          </a:p>
          <a:p>
            <a:endParaRPr lang="en-CA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14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240" y="416560"/>
            <a:ext cx="9366325" cy="961624"/>
          </a:xfrm>
        </p:spPr>
        <p:txBody>
          <a:bodyPr/>
          <a:lstStyle/>
          <a:p>
            <a:pPr algn="l"/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Chinook Business Area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88" y="1228062"/>
            <a:ext cx="10007012" cy="533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8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240" y="458704"/>
            <a:ext cx="9366325" cy="1143000"/>
          </a:xfrm>
        </p:spPr>
        <p:txBody>
          <a:bodyPr/>
          <a:lstStyle/>
          <a:p>
            <a:pPr algn="l"/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Powell River Field Team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60" y="1595120"/>
            <a:ext cx="10363200" cy="474472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CA" sz="3600" dirty="0"/>
              <a:t>1 of 4 field teams in Chinook Business Area</a:t>
            </a:r>
          </a:p>
          <a:p>
            <a:r>
              <a:rPr lang="en-CA" sz="3600" dirty="0"/>
              <a:t>11 employees </a:t>
            </a:r>
            <a:endParaRPr lang="en-CA" sz="3600" dirty="0" smtClean="0"/>
          </a:p>
          <a:p>
            <a:pPr lvl="1"/>
            <a:r>
              <a:rPr lang="en-CA" sz="3200" dirty="0" err="1" smtClean="0"/>
              <a:t>Silviculture</a:t>
            </a:r>
            <a:endParaRPr lang="en-CA" sz="3200" dirty="0"/>
          </a:p>
          <a:p>
            <a:pPr lvl="1"/>
            <a:r>
              <a:rPr lang="en-CA" sz="3400" dirty="0"/>
              <a:t>Engineering</a:t>
            </a:r>
          </a:p>
          <a:p>
            <a:pPr lvl="1"/>
            <a:r>
              <a:rPr lang="en-CA" sz="3400" dirty="0"/>
              <a:t>Planning</a:t>
            </a:r>
          </a:p>
          <a:p>
            <a:pPr lvl="1"/>
            <a:r>
              <a:rPr lang="en-CA" sz="3400" dirty="0"/>
              <a:t>Sales</a:t>
            </a:r>
          </a:p>
          <a:p>
            <a:pPr lvl="1"/>
            <a:r>
              <a:rPr lang="en-CA" sz="3400" dirty="0"/>
              <a:t>Conformance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955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240" y="458704"/>
            <a:ext cx="9366325" cy="1143000"/>
          </a:xfrm>
        </p:spPr>
        <p:txBody>
          <a:bodyPr/>
          <a:lstStyle/>
          <a:p>
            <a:pPr algn="l"/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Forest Planning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60" y="1595120"/>
            <a:ext cx="10363200" cy="4744720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68273098"/>
              </p:ext>
            </p:extLst>
          </p:nvPr>
        </p:nvGraphicFramePr>
        <p:xfrm>
          <a:off x="1937100" y="1989388"/>
          <a:ext cx="8598820" cy="4015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8300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240" y="458704"/>
            <a:ext cx="9366325" cy="1143000"/>
          </a:xfrm>
        </p:spPr>
        <p:txBody>
          <a:bodyPr/>
          <a:lstStyle/>
          <a:p>
            <a:pPr algn="l"/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Operational Planning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360" y="1595120"/>
            <a:ext cx="10363200" cy="474472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Economics</a:t>
            </a:r>
          </a:p>
          <a:p>
            <a:r>
              <a:rPr lang="en-US" sz="3600" dirty="0" smtClean="0"/>
              <a:t>Engineering</a:t>
            </a:r>
          </a:p>
          <a:p>
            <a:r>
              <a:rPr lang="en-US" sz="3600" dirty="0" smtClean="0"/>
              <a:t>Legal requirements</a:t>
            </a:r>
          </a:p>
          <a:p>
            <a:r>
              <a:rPr lang="en-US" sz="3600" dirty="0" smtClean="0"/>
              <a:t>Certification and Management Systems</a:t>
            </a:r>
          </a:p>
          <a:p>
            <a:r>
              <a:rPr lang="en-US" sz="3600" dirty="0" smtClean="0"/>
              <a:t>Information Sharing and Consultation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13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640" y="804144"/>
            <a:ext cx="9366325" cy="1143000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Economics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4123" y="1876612"/>
            <a:ext cx="10434917" cy="442258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Net Revenue = Gross Revenue – Total Cost</a:t>
            </a:r>
            <a:endParaRPr lang="en-US" sz="3600" dirty="0"/>
          </a:p>
          <a:p>
            <a:r>
              <a:rPr lang="en-CA" sz="3600" dirty="0" smtClean="0"/>
              <a:t>Cost Variables: Development, </a:t>
            </a:r>
            <a:r>
              <a:rPr lang="en-CA" sz="3600" dirty="0" err="1" smtClean="0"/>
              <a:t>Silviculture</a:t>
            </a:r>
            <a:r>
              <a:rPr lang="en-CA" sz="3600" dirty="0" smtClean="0"/>
              <a:t>, Administration</a:t>
            </a:r>
          </a:p>
          <a:p>
            <a:r>
              <a:rPr lang="en-CA" sz="3600" dirty="0" smtClean="0"/>
              <a:t>Bid price: Upset rate + Bonus Bid</a:t>
            </a:r>
          </a:p>
          <a:p>
            <a:r>
              <a:rPr lang="en-CA" sz="3600" dirty="0" smtClean="0"/>
              <a:t>Bid Variables: Log and lumber markets (global/local), harvesting and transport cost, </a:t>
            </a:r>
          </a:p>
          <a:p>
            <a:pPr marL="68580" indent="0">
              <a:buNone/>
            </a:pPr>
            <a:endParaRPr lang="en-CA" sz="3600" dirty="0" smtClean="0"/>
          </a:p>
          <a:p>
            <a:pPr marL="6858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971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640" y="804144"/>
            <a:ext cx="9366325" cy="1143000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2017/18 Bids on Sunshine Coast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4123" y="1876612"/>
            <a:ext cx="10434917" cy="4422588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3600" dirty="0" smtClean="0"/>
              <a:t>Four Timber Sales = 297,457 m</a:t>
            </a:r>
            <a:r>
              <a:rPr lang="en-US" sz="3600" baseline="30000" dirty="0" smtClean="0"/>
              <a:t>3</a:t>
            </a:r>
          </a:p>
          <a:p>
            <a:r>
              <a:rPr lang="en-US" sz="3600" dirty="0"/>
              <a:t>Total Cost ~ $</a:t>
            </a:r>
            <a:r>
              <a:rPr lang="en-US" sz="3600" dirty="0" smtClean="0"/>
              <a:t>15/m</a:t>
            </a:r>
            <a:r>
              <a:rPr lang="en-US" sz="3600" baseline="30000" dirty="0" smtClean="0"/>
              <a:t>3</a:t>
            </a:r>
          </a:p>
          <a:p>
            <a:r>
              <a:rPr lang="en-US" sz="3600" dirty="0" smtClean="0"/>
              <a:t>Total Revenue ~$25 million</a:t>
            </a:r>
          </a:p>
          <a:p>
            <a:pPr marL="68580" indent="0">
              <a:buNone/>
            </a:pPr>
            <a:endParaRPr lang="en-US" sz="3600" dirty="0"/>
          </a:p>
          <a:p>
            <a:pPr marL="68580" indent="0">
              <a:buNone/>
            </a:pPr>
            <a:endParaRPr lang="en-CA" sz="3600" dirty="0" smtClean="0"/>
          </a:p>
          <a:p>
            <a:pPr marL="6858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365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480" y="741680"/>
            <a:ext cx="9366325" cy="788904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Engineering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940" y="1487311"/>
            <a:ext cx="10589260" cy="500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400" y="711200"/>
            <a:ext cx="9366325" cy="870184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Lidar – Canopy Height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494" y="1573213"/>
            <a:ext cx="7058025" cy="491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27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9400" y="711200"/>
            <a:ext cx="9366325" cy="870184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Lidar – </a:t>
            </a:r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Topography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8" name="Picture 2" descr="C:\Users\AHOCKIN\AppData\Local\Microsoft\Windows\Temporary Internet Files\Content.Outlook\XZ90CFOD\Attwood_projected_roa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20" y="1573794"/>
            <a:ext cx="9418320" cy="482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19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Legislative Framework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27400" y="280924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HLP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532120" y="3357880"/>
            <a:ext cx="589280" cy="4978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797040" y="280416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FRPA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167120" y="3357880"/>
            <a:ext cx="629920" cy="4978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019040" y="388112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FSP</a:t>
            </a:r>
            <a:endParaRPr lang="en-CA" sz="36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19040" y="511048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SP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18" idx="2"/>
            <a:endCxn id="19" idx="0"/>
          </p:cNvCxnSpPr>
          <p:nvPr/>
        </p:nvCxnSpPr>
        <p:spPr>
          <a:xfrm>
            <a:off x="6121400" y="4521200"/>
            <a:ext cx="0" cy="5892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001520" y="446532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Asses.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>
            <a:endCxn id="19" idx="1"/>
          </p:cNvCxnSpPr>
          <p:nvPr/>
        </p:nvCxnSpPr>
        <p:spPr>
          <a:xfrm>
            <a:off x="4206240" y="5034280"/>
            <a:ext cx="812800" cy="396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8061960" y="447040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EMS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>
            <a:endCxn id="19" idx="3"/>
          </p:cNvCxnSpPr>
          <p:nvPr/>
        </p:nvCxnSpPr>
        <p:spPr>
          <a:xfrm flipH="1">
            <a:off x="7223760" y="5034280"/>
            <a:ext cx="838200" cy="396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3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FRPA Objectives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1323" y="2323652"/>
            <a:ext cx="9815157" cy="4026348"/>
          </a:xfrm>
          <a:solidFill>
            <a:schemeClr val="bg2"/>
          </a:solidFill>
        </p:spPr>
        <p:txBody>
          <a:bodyPr/>
          <a:lstStyle/>
          <a:p>
            <a:pPr marL="274320" lvl="1"/>
            <a:r>
              <a:rPr lang="en-CA" sz="3600" dirty="0" smtClean="0"/>
              <a:t>FRPA </a:t>
            </a:r>
            <a:r>
              <a:rPr lang="en-CA" sz="3600" dirty="0"/>
              <a:t>objectives: Biodiversity, Cultural Heritage, Fish/riparian </a:t>
            </a:r>
            <a:r>
              <a:rPr lang="en-CA" sz="3600" dirty="0" smtClean="0"/>
              <a:t>Ecosystems</a:t>
            </a:r>
            <a:r>
              <a:rPr lang="en-CA" sz="3600" dirty="0"/>
              <a:t>, </a:t>
            </a:r>
            <a:r>
              <a:rPr lang="en-CA" sz="3600" dirty="0" smtClean="0"/>
              <a:t>Forage/Plant Communities, Recreation, Resource Features, Soils, Timber, Visual Quality, Water Quality, Wildlife</a:t>
            </a:r>
            <a:endParaRPr lang="en-CA" sz="3600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198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Visual Impact Assessments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" t="2091" r="2669" b="2435"/>
          <a:stretch/>
        </p:blipFill>
        <p:spPr bwMode="auto">
          <a:xfrm>
            <a:off x="802639" y="2143760"/>
            <a:ext cx="10594721" cy="382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28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840" y="702544"/>
            <a:ext cx="9366325" cy="841776"/>
          </a:xfrm>
        </p:spPr>
        <p:txBody>
          <a:bodyPr/>
          <a:lstStyle/>
          <a:p>
            <a:r>
              <a:rPr lang="en-CA" dirty="0" smtClean="0"/>
              <a:t>Visual Quality 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1323" y="1706880"/>
            <a:ext cx="9036423" cy="4125749"/>
          </a:xfrm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8173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Hydrological Assessments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 lvl="0"/>
            <a:r>
              <a:rPr lang="en-CA" sz="3600" dirty="0" smtClean="0"/>
              <a:t>FSP requirement</a:t>
            </a:r>
          </a:p>
          <a:p>
            <a:pPr lvl="0"/>
            <a:r>
              <a:rPr lang="en-CA" sz="3600" dirty="0" smtClean="0"/>
              <a:t>Risk assessments</a:t>
            </a:r>
            <a:r>
              <a:rPr lang="en-CA" sz="3600" dirty="0"/>
              <a:t>:</a:t>
            </a:r>
            <a:r>
              <a:rPr lang="en-CA" sz="3600" dirty="0" smtClean="0"/>
              <a:t> voluntary</a:t>
            </a:r>
          </a:p>
          <a:p>
            <a:pPr lvl="0"/>
            <a:r>
              <a:rPr lang="en-CA" sz="3600" dirty="0" smtClean="0"/>
              <a:t>Any impacts must be treatable with existing technology</a:t>
            </a:r>
          </a:p>
          <a:p>
            <a:pPr marL="6858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1364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Site Plans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CA" sz="3600" dirty="0" smtClean="0"/>
              <a:t>The story of a </a:t>
            </a:r>
            <a:r>
              <a:rPr lang="en-CA" sz="3600" dirty="0" err="1" smtClean="0"/>
              <a:t>cutblock</a:t>
            </a:r>
            <a:endParaRPr lang="en-CA" sz="3600" dirty="0" smtClean="0"/>
          </a:p>
          <a:p>
            <a:r>
              <a:rPr lang="en-CA" sz="3600" dirty="0" smtClean="0"/>
              <a:t>Professional prescription</a:t>
            </a:r>
            <a:endParaRPr lang="en-CA" sz="3600" dirty="0" smtClean="0"/>
          </a:p>
          <a:p>
            <a:r>
              <a:rPr lang="en-CA" sz="3600" dirty="0" smtClean="0"/>
              <a:t>Must be publically available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3518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Certification Systems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27400" y="280924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SFI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532120" y="3357880"/>
            <a:ext cx="589280" cy="4978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797040" y="280416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SAFE</a:t>
            </a:r>
            <a:endParaRPr lang="en-CA" sz="36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167120" y="3357880"/>
            <a:ext cx="629920" cy="4978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019040" y="3881120"/>
            <a:ext cx="2204720" cy="640080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dirty="0" smtClean="0">
                <a:solidFill>
                  <a:schemeClr val="tx1"/>
                </a:solidFill>
              </a:rPr>
              <a:t>EMS</a:t>
            </a:r>
            <a:endParaRPr lang="en-CA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8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Sustainable Forest Management Plan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en-CA" sz="3600" dirty="0" smtClean="0"/>
              <a:t>15 Objectives (e.g., Community Involvement, Conservation of Biodiversity)</a:t>
            </a:r>
          </a:p>
          <a:p>
            <a:r>
              <a:rPr lang="en-CA" sz="3600" dirty="0" smtClean="0"/>
              <a:t>Regular external audits </a:t>
            </a:r>
          </a:p>
          <a:p>
            <a:r>
              <a:rPr lang="en-CA" sz="3600" dirty="0" smtClean="0"/>
              <a:t>International certifying body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24421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880" y="316464"/>
            <a:ext cx="10038680" cy="1143000"/>
          </a:xfrm>
        </p:spPr>
        <p:txBody>
          <a:bodyPr>
            <a:normAutofit/>
          </a:bodyPr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SOPs/EFPs/BMPs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8160" y="1747520"/>
            <a:ext cx="9013854" cy="434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108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30360" y="690880"/>
            <a:ext cx="9366325" cy="849864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 Sharing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2" descr="http://www.greenpeace.org.uk/files/images/climate/heathrow/consultations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968" y="1564783"/>
            <a:ext cx="5313392" cy="48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513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Current BCTS approach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marL="68580" indent="0">
              <a:buNone/>
            </a:pPr>
            <a:r>
              <a:rPr lang="en-CA" u="sng" dirty="0"/>
              <a:t>What: </a:t>
            </a:r>
          </a:p>
          <a:p>
            <a:r>
              <a:rPr lang="en-CA" dirty="0"/>
              <a:t>Voluntary referral to local governments, First Nations, community groups and the public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u="sng" dirty="0"/>
              <a:t>Why:</a:t>
            </a:r>
          </a:p>
          <a:p>
            <a:r>
              <a:rPr lang="en-CA" dirty="0"/>
              <a:t>Seek feedback on proposed </a:t>
            </a:r>
            <a:r>
              <a:rPr lang="en-CA" dirty="0" err="1"/>
              <a:t>cutblocks</a:t>
            </a:r>
            <a:r>
              <a:rPr lang="en-CA" dirty="0"/>
              <a:t> early in our design process</a:t>
            </a:r>
          </a:p>
          <a:p>
            <a:pPr marL="68580" indent="0">
              <a:buNone/>
            </a:pPr>
            <a:endParaRPr lang="en-CA" dirty="0"/>
          </a:p>
          <a:p>
            <a:pPr marL="68580" indent="0">
              <a:buNone/>
            </a:pPr>
            <a:r>
              <a:rPr lang="en-CA" u="sng" dirty="0"/>
              <a:t>How:</a:t>
            </a:r>
          </a:p>
          <a:p>
            <a:r>
              <a:rPr lang="en-CA" dirty="0"/>
              <a:t>Submit comments by April </a:t>
            </a:r>
            <a:r>
              <a:rPr lang="en-CA" dirty="0" smtClean="0"/>
              <a:t>30</a:t>
            </a:r>
            <a:r>
              <a:rPr lang="en-CA" baseline="30000" dirty="0" smtClean="0"/>
              <a:t>th</a:t>
            </a:r>
            <a:r>
              <a:rPr lang="en-CA" dirty="0"/>
              <a:t>, </a:t>
            </a:r>
            <a:r>
              <a:rPr lang="en-CA" dirty="0" smtClean="0"/>
              <a:t>2018</a:t>
            </a:r>
            <a:endParaRPr lang="en-CA" dirty="0"/>
          </a:p>
          <a:p>
            <a:pPr lvl="1"/>
            <a:r>
              <a:rPr lang="en-CA" dirty="0">
                <a:hlinkClick r:id="rId3"/>
              </a:rPr>
              <a:t>https://www.for.gov.bc.ca/BCTS/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527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480" y="523240"/>
            <a:ext cx="9366325" cy="1143000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Protocols and MoUs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074" name="Picture 2" descr="Image may contain: bicycle, outdoor and na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1360" y="914399"/>
            <a:ext cx="5494655" cy="549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72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HOCKIN\AppData\Local\Microsoft\Windows\Temporary Internet Files\Content.Outlook\XZ90CFOD\A Spectrum of Public Participation IAP2_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" y="626110"/>
            <a:ext cx="9997440" cy="5707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5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31745"/>
              </p:ext>
            </p:extLst>
          </p:nvPr>
        </p:nvGraphicFramePr>
        <p:xfrm>
          <a:off x="1390650" y="843280"/>
          <a:ext cx="9673590" cy="4989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756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90" y="683260"/>
            <a:ext cx="2488293" cy="577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848" y="1838643"/>
            <a:ext cx="469582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27483" y="492760"/>
            <a:ext cx="9366325" cy="1143000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Break</a:t>
            </a:r>
            <a:endParaRPr lang="en-CA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58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000" y="731520"/>
            <a:ext cx="9366325" cy="758424"/>
          </a:xfrm>
        </p:spPr>
        <p:txBody>
          <a:bodyPr/>
          <a:lstStyle/>
          <a:p>
            <a:r>
              <a:rPr lang="en-CA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Breakout Session</a:t>
            </a:r>
            <a:r>
              <a:rPr lang="en-CA" dirty="0" smtClean="0"/>
              <a:t>	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412240"/>
            <a:ext cx="10911839" cy="5120640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How should BCTS engage the public?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What role does BCTS play in Forest Management in the Province?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What role should local government play? What are the limitations and drawbacks?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Where do BCTS/SCRD jurisdictions overlap, where are they different?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Beyond local government and First Nations, which other stakeholder groups should be engaged?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What is social licence? How is it achieved?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What improvements could be made to the BCTS-SCRD communication protocol?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>
                <a:solidFill>
                  <a:schemeClr val="bg1"/>
                </a:solidFill>
              </a:rPr>
              <a:t>What enables effective dialogue if there is disagreement</a:t>
            </a:r>
            <a:r>
              <a:rPr lang="en-CA" b="1" dirty="0" smtClean="0">
                <a:solidFill>
                  <a:schemeClr val="bg1"/>
                </a:solidFill>
              </a:rPr>
              <a:t>?</a:t>
            </a:r>
          </a:p>
          <a:p>
            <a:pPr marL="525780" indent="-457200">
              <a:buFont typeface="+mj-lt"/>
              <a:buAutoNum type="arabicPeriod"/>
            </a:pPr>
            <a:r>
              <a:rPr lang="en-CA" b="1" dirty="0" smtClean="0">
                <a:solidFill>
                  <a:schemeClr val="bg1"/>
                </a:solidFill>
              </a:rPr>
              <a:t>What specific recommendations could be made to BCTS? What about the SCRD?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3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ustin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23177</TotalTime>
  <Words>705</Words>
  <Application>Microsoft Office PowerPoint</Application>
  <PresentationFormat>Custom</PresentationFormat>
  <Paragraphs>150</Paragraphs>
  <Slides>27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5_Custom Design</vt:lpstr>
      <vt:lpstr>Custom Design</vt:lpstr>
      <vt:lpstr>2_Custom Design</vt:lpstr>
      <vt:lpstr>Austin</vt:lpstr>
      <vt:lpstr>PowerPoint Presentation</vt:lpstr>
      <vt:lpstr>BCTS</vt:lpstr>
      <vt:lpstr>Chinook Business Area</vt:lpstr>
      <vt:lpstr>Powell River Field Team</vt:lpstr>
      <vt:lpstr>Forest Planning</vt:lpstr>
      <vt:lpstr>Operational Planning</vt:lpstr>
      <vt:lpstr>Economics</vt:lpstr>
      <vt:lpstr>2017/18 Bids on Sunshine Coast</vt:lpstr>
      <vt:lpstr>Engineering</vt:lpstr>
      <vt:lpstr>Lidar – Canopy Height</vt:lpstr>
      <vt:lpstr>Lidar – Topography</vt:lpstr>
      <vt:lpstr>Legislative Framework</vt:lpstr>
      <vt:lpstr>FRPA Objectives</vt:lpstr>
      <vt:lpstr>Visual Impact Assessments</vt:lpstr>
      <vt:lpstr>Visual Quality Objectives</vt:lpstr>
      <vt:lpstr>Hydrological Assessments</vt:lpstr>
      <vt:lpstr>Site Plans</vt:lpstr>
      <vt:lpstr>Certification Systems</vt:lpstr>
      <vt:lpstr>Sustainable Forest Management Plan</vt:lpstr>
      <vt:lpstr>SOPs/EFPs/BMPs</vt:lpstr>
      <vt:lpstr>Information Sharing</vt:lpstr>
      <vt:lpstr>Current BCTS approach</vt:lpstr>
      <vt:lpstr>Protocols and MoUs</vt:lpstr>
      <vt:lpstr>PowerPoint Presentation</vt:lpstr>
      <vt:lpstr>PowerPoint Presentation</vt:lpstr>
      <vt:lpstr>Break</vt:lpstr>
      <vt:lpstr>Breakout Session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Presentation</dc:title>
  <dc:creator>Brenda Jones</dc:creator>
  <cp:lastModifiedBy>Adam Hockin</cp:lastModifiedBy>
  <cp:revision>525</cp:revision>
  <cp:lastPrinted>2018-03-12T21:29:00Z</cp:lastPrinted>
  <dcterms:created xsi:type="dcterms:W3CDTF">2016-08-04T03:34:03Z</dcterms:created>
  <dcterms:modified xsi:type="dcterms:W3CDTF">2018-03-12T23:26:27Z</dcterms:modified>
</cp:coreProperties>
</file>